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5143500" cx="9144000"/>
  <p:notesSz cx="6858000" cy="9144000"/>
  <p:embeddedFontLst>
    <p:embeddedFont>
      <p:font typeface="Lato"/>
      <p:regular r:id="rId30"/>
      <p:bold r:id="rId31"/>
      <p:italic r:id="rId32"/>
      <p:boldItalic r:id="rId33"/>
    </p:embeddedFont>
    <p:embeddedFont>
      <p:font typeface="Lato Light"/>
      <p:regular r:id="rId34"/>
      <p:bold r:id="rId35"/>
      <p:italic r:id="rId36"/>
      <p:boldItalic r:id="rId37"/>
    </p:embeddedFont>
    <p:embeddedFont>
      <p:font typeface="Lato Black"/>
      <p:bold r:id="rId38"/>
      <p:boldItalic r:id="rId39"/>
    </p:embeddedFont>
    <p:embeddedFont>
      <p:font typeface="Merriweather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971417C-A730-450D-AA30-AB4B1CB7C8AB}">
  <a:tblStyle styleId="{2971417C-A730-450D-AA30-AB4B1CB7C8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regular.fntdata"/><Relationship Id="rId20" Type="http://schemas.openxmlformats.org/officeDocument/2006/relationships/slide" Target="slides/slide13.xml"/><Relationship Id="rId42" Type="http://schemas.openxmlformats.org/officeDocument/2006/relationships/font" Target="fonts/Merriweather-italic.fntdata"/><Relationship Id="rId41" Type="http://schemas.openxmlformats.org/officeDocument/2006/relationships/font" Target="fonts/Merriweather-bold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font" Target="fonts/Merriweather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4.xml"/><Relationship Id="rId33" Type="http://schemas.openxmlformats.org/officeDocument/2006/relationships/font" Target="fonts/Lato-boldItalic.fntdata"/><Relationship Id="rId10" Type="http://schemas.openxmlformats.org/officeDocument/2006/relationships/slide" Target="slides/slide3.xml"/><Relationship Id="rId32" Type="http://schemas.openxmlformats.org/officeDocument/2006/relationships/font" Target="fonts/Lato-italic.fntdata"/><Relationship Id="rId13" Type="http://schemas.openxmlformats.org/officeDocument/2006/relationships/slide" Target="slides/slide6.xml"/><Relationship Id="rId35" Type="http://schemas.openxmlformats.org/officeDocument/2006/relationships/font" Target="fonts/LatoLight-bold.fntdata"/><Relationship Id="rId12" Type="http://schemas.openxmlformats.org/officeDocument/2006/relationships/slide" Target="slides/slide5.xml"/><Relationship Id="rId34" Type="http://schemas.openxmlformats.org/officeDocument/2006/relationships/font" Target="fonts/LatoLight-regular.fntdata"/><Relationship Id="rId15" Type="http://schemas.openxmlformats.org/officeDocument/2006/relationships/slide" Target="slides/slide8.xml"/><Relationship Id="rId37" Type="http://schemas.openxmlformats.org/officeDocument/2006/relationships/font" Target="fonts/LatoLight-boldItalic.fntdata"/><Relationship Id="rId14" Type="http://schemas.openxmlformats.org/officeDocument/2006/relationships/slide" Target="slides/slide7.xml"/><Relationship Id="rId36" Type="http://schemas.openxmlformats.org/officeDocument/2006/relationships/font" Target="fonts/LatoLight-italic.fntdata"/><Relationship Id="rId17" Type="http://schemas.openxmlformats.org/officeDocument/2006/relationships/slide" Target="slides/slide10.xml"/><Relationship Id="rId39" Type="http://schemas.openxmlformats.org/officeDocument/2006/relationships/font" Target="fonts/LatoBlack-boldItalic.fntdata"/><Relationship Id="rId16" Type="http://schemas.openxmlformats.org/officeDocument/2006/relationships/slide" Target="slides/slide9.xml"/><Relationship Id="rId38" Type="http://schemas.openxmlformats.org/officeDocument/2006/relationships/font" Target="fonts/LatoBlack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f0e35ecb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f0e35ecb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f0e35ecb90_0_1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f0e35ecb90_0_1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f0e35ecb90_0_1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f0e35ecb90_0_1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f0e35ecb90_0_1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f0e35ecb90_0_1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f0e35ecb90_0_1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f0e35ecb90_0_1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f0e35ecb90_0_1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f0e35ecb90_0_1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f0e35ecb90_0_1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f0e35ecb90_0_1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f0e35ecb90_0_1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f0e35ecb90_0_1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f0e35ecb90_0_1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f0e35ecb90_0_1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f0e35ecb90_0_1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f0e35ecb90_0_1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f0e35ecb90_0_1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f0e35ecb90_0_1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1B: $0.35/million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Above 1B: $0.20/million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(Aurora sls = $0.20/million already)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Announced Dec 2023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f0e35ecb90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f0e35ecb90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f0e35ecb90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f0e35ecb90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f0e35ecb90_0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f0e35ecb90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f0e35ecb90_0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f0e35ecb90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f0e35ecb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f0e35ecb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f6c863585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f6c863585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f0e35ecb90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f0e35ecb90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f0e35ecb90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f0e35ecb90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= Isolation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0e35ecb90_0_1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f0e35ecb90_0_1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0e35ecb90_0_1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0e35ecb90_0_1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f0e35ecb90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f0e35ecb90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192150" y="122275"/>
            <a:ext cx="1737900" cy="567600"/>
          </a:xfrm>
          <a:prstGeom prst="rect">
            <a:avLst/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75" y="510475"/>
            <a:ext cx="2109625" cy="30137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>
            <p:ph type="ctrTitle"/>
          </p:nvPr>
        </p:nvSpPr>
        <p:spPr>
          <a:xfrm>
            <a:off x="495103" y="1908150"/>
            <a:ext cx="5932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495100" y="3960750"/>
            <a:ext cx="5321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dule">
  <p:cSld name="TITLE_ONLY_1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3729225" y="652500"/>
            <a:ext cx="5100300" cy="3838500"/>
          </a:xfrm>
          <a:prstGeom prst="roundRect">
            <a:avLst>
              <a:gd fmla="val 4393" name="adj"/>
            </a:avLst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270750" y="3406200"/>
            <a:ext cx="2593800" cy="15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069725" y="1423575"/>
            <a:ext cx="4759800" cy="22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/>
          <p:nvPr/>
        </p:nvSpPr>
        <p:spPr>
          <a:xfrm>
            <a:off x="192150" y="122275"/>
            <a:ext cx="1737900" cy="56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6"/>
          <p:cNvSpPr txBox="1"/>
          <p:nvPr>
            <p:ph type="ctrTitle"/>
          </p:nvPr>
        </p:nvSpPr>
        <p:spPr>
          <a:xfrm>
            <a:off x="495103" y="1908150"/>
            <a:ext cx="5932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495100" y="3960750"/>
            <a:ext cx="5932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00" y="510475"/>
            <a:ext cx="2109575" cy="3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192150" y="122275"/>
            <a:ext cx="1737900" cy="567600"/>
          </a:xfrm>
          <a:prstGeom prst="rect">
            <a:avLst/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75" y="510475"/>
            <a:ext cx="2109625" cy="301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type="ctrTitle"/>
          </p:nvPr>
        </p:nvSpPr>
        <p:spPr>
          <a:xfrm>
            <a:off x="495103" y="1908150"/>
            <a:ext cx="5932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495100" y="3960750"/>
            <a:ext cx="5321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2A64F3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78" name="Google Shape;7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311700"/>
            <a:ext cx="1505350" cy="2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/>
          <p:nvPr/>
        </p:nvSpPr>
        <p:spPr>
          <a:xfrm>
            <a:off x="6205550" y="4580700"/>
            <a:ext cx="270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World-class AWS experts</a:t>
            </a:r>
            <a:endParaRPr sz="11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311700" y="110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311700" y="1740375"/>
            <a:ext cx="8520600" cy="26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311700" y="1019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20"/>
          <p:cNvSpPr txBox="1"/>
          <p:nvPr>
            <p:ph idx="1" type="body"/>
          </p:nvPr>
        </p:nvSpPr>
        <p:spPr>
          <a:xfrm>
            <a:off x="311700" y="17271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20"/>
          <p:cNvSpPr txBox="1"/>
          <p:nvPr>
            <p:ph idx="2" type="body"/>
          </p:nvPr>
        </p:nvSpPr>
        <p:spPr>
          <a:xfrm>
            <a:off x="4832400" y="17271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311725" y="742350"/>
            <a:ext cx="3985200" cy="4401000"/>
          </a:xfrm>
          <a:prstGeom prst="roundRect">
            <a:avLst>
              <a:gd fmla="val 6545" name="adj"/>
            </a:avLst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1"/>
          <p:cNvSpPr/>
          <p:nvPr/>
        </p:nvSpPr>
        <p:spPr>
          <a:xfrm>
            <a:off x="311750" y="4794700"/>
            <a:ext cx="3985200" cy="354000"/>
          </a:xfrm>
          <a:prstGeom prst="rect">
            <a:avLst/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1"/>
          <p:cNvSpPr txBox="1"/>
          <p:nvPr>
            <p:ph type="title"/>
          </p:nvPr>
        </p:nvSpPr>
        <p:spPr>
          <a:xfrm>
            <a:off x="541475" y="1030550"/>
            <a:ext cx="3249000" cy="15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" type="subTitle"/>
          </p:nvPr>
        </p:nvSpPr>
        <p:spPr>
          <a:xfrm>
            <a:off x="4523975" y="1005450"/>
            <a:ext cx="4139700" cy="100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1" sz="3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2" type="body"/>
          </p:nvPr>
        </p:nvSpPr>
        <p:spPr>
          <a:xfrm>
            <a:off x="4523975" y="2074125"/>
            <a:ext cx="4157100" cy="24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311700" y="4186925"/>
            <a:ext cx="66489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95" name="Google Shape;9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hasCustomPrompt="1" type="title"/>
          </p:nvPr>
        </p:nvSpPr>
        <p:spPr>
          <a:xfrm>
            <a:off x="311700" y="1048025"/>
            <a:ext cx="8520600" cy="11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311700" y="2308025"/>
            <a:ext cx="8520600" cy="22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23"/>
          <p:cNvSpPr/>
          <p:nvPr/>
        </p:nvSpPr>
        <p:spPr>
          <a:xfrm>
            <a:off x="192150" y="122275"/>
            <a:ext cx="1737900" cy="567600"/>
          </a:xfrm>
          <a:prstGeom prst="rect">
            <a:avLst/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1700"/>
            <a:ext cx="1505350" cy="2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6793"/>
            <a:ext cx="9143999" cy="5157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dule">
  <p:cSld name="TITLE_ONLY_1"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/>
          <p:nvPr/>
        </p:nvSpPr>
        <p:spPr>
          <a:xfrm>
            <a:off x="3729225" y="652500"/>
            <a:ext cx="5100300" cy="3838500"/>
          </a:xfrm>
          <a:prstGeom prst="roundRect">
            <a:avLst>
              <a:gd fmla="val 4393" name="adj"/>
            </a:avLst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5"/>
          <p:cNvSpPr txBox="1"/>
          <p:nvPr>
            <p:ph type="title"/>
          </p:nvPr>
        </p:nvSpPr>
        <p:spPr>
          <a:xfrm>
            <a:off x="270750" y="3406200"/>
            <a:ext cx="2593800" cy="15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25"/>
          <p:cNvSpPr txBox="1"/>
          <p:nvPr>
            <p:ph idx="1" type="body"/>
          </p:nvPr>
        </p:nvSpPr>
        <p:spPr>
          <a:xfrm>
            <a:off x="4069725" y="1423575"/>
            <a:ext cx="4759800" cy="22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ITLE_ONLY_1_1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862" y="-33225"/>
            <a:ext cx="9237721" cy="52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6"/>
          <p:cNvSpPr txBox="1"/>
          <p:nvPr/>
        </p:nvSpPr>
        <p:spPr>
          <a:xfrm>
            <a:off x="384275" y="2576400"/>
            <a:ext cx="503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That is it!</a:t>
            </a: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26"/>
          <p:cNvSpPr txBox="1"/>
          <p:nvPr/>
        </p:nvSpPr>
        <p:spPr>
          <a:xfrm>
            <a:off x="384275" y="3135350"/>
            <a:ext cx="5030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you!</a:t>
            </a:r>
            <a:endParaRPr b="1" sz="6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2" name="Google Shape;1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75" y="4409100"/>
            <a:ext cx="1731950" cy="2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6"/>
          <p:cNvSpPr txBox="1"/>
          <p:nvPr/>
        </p:nvSpPr>
        <p:spPr>
          <a:xfrm>
            <a:off x="2672950" y="4309613"/>
            <a:ext cx="270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World-class AWS experts</a:t>
            </a:r>
            <a:endParaRPr sz="11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14" name="Google Shape;1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750" y="-33225"/>
            <a:ext cx="3403575" cy="364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2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11700" y="109130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b="1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311700" y="1798752"/>
            <a:ext cx="85206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13" y="311700"/>
            <a:ext cx="1505314" cy="2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6205550" y="4580700"/>
            <a:ext cx="270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rPr>
              <a:t>World-class AWS experts</a:t>
            </a:r>
            <a:endParaRPr sz="1100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23.png"/><Relationship Id="rId8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23.png"/><Relationship Id="rId7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32.gif"/><Relationship Id="rId5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ctrTitle"/>
          </p:nvPr>
        </p:nvSpPr>
        <p:spPr>
          <a:xfrm>
            <a:off x="269600" y="1916950"/>
            <a:ext cx="68487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Making a Case for Using Relational Databases in Serverless Applications</a:t>
            </a:r>
            <a:endParaRPr sz="3700"/>
          </a:p>
        </p:txBody>
      </p:sp>
      <p:sp>
        <p:nvSpPr>
          <p:cNvPr id="120" name="Google Shape;120;p27"/>
          <p:cNvSpPr txBox="1"/>
          <p:nvPr/>
        </p:nvSpPr>
        <p:spPr>
          <a:xfrm>
            <a:off x="320225" y="3933225"/>
            <a:ext cx="5081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Samuel Lock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idx="1" type="subTitle"/>
          </p:nvPr>
        </p:nvSpPr>
        <p:spPr>
          <a:xfrm>
            <a:off x="4523975" y="1005450"/>
            <a:ext cx="4139700" cy="100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30555"/>
              <a:buFont typeface="Arial"/>
              <a:buNone/>
            </a:pPr>
            <a:r>
              <a:rPr lang="en"/>
              <a:t>When Relational Databases should be considered</a:t>
            </a:r>
            <a:endParaRPr sz="3600"/>
          </a:p>
        </p:txBody>
      </p:sp>
      <p:sp>
        <p:nvSpPr>
          <p:cNvPr id="243" name="Google Shape;243;p36"/>
          <p:cNvSpPr txBox="1"/>
          <p:nvPr>
            <p:ph idx="2" type="body"/>
          </p:nvPr>
        </p:nvSpPr>
        <p:spPr>
          <a:xfrm>
            <a:off x="4541525" y="2008650"/>
            <a:ext cx="4139700" cy="24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↳Highly-compliant industries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↳Migrating legacy applications using RDBMS already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↳When your data is naturally relational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↳When you don’t know your access patterns</a:t>
            </a:r>
            <a:endParaRPr/>
          </a:p>
        </p:txBody>
      </p:sp>
      <p:pic>
        <p:nvPicPr>
          <p:cNvPr id="244" name="Google Shape;2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325" y="779475"/>
            <a:ext cx="3511690" cy="4364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752825" y="922600"/>
            <a:ext cx="62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When Relational Databases should be considered</a:t>
            </a:r>
            <a:endParaRPr sz="1400"/>
          </a:p>
        </p:txBody>
      </p:sp>
      <p:graphicFrame>
        <p:nvGraphicFramePr>
          <p:cNvPr id="250" name="Google Shape;250;p37"/>
          <p:cNvGraphicFramePr/>
          <p:nvPr/>
        </p:nvGraphicFramePr>
        <p:xfrm>
          <a:off x="952500" y="177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{2971417C-A730-450D-AA30-AB4B1CB7C8AB}</a:tableStyleId>
              </a:tblPr>
              <a:tblGrid>
                <a:gridCol w="1971700"/>
                <a:gridCol w="2080250"/>
                <a:gridCol w="3187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DynamoDB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RDBMS Options (RDS, Aurora)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Request Body Size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16 Mb / </a:t>
                      </a: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25 items</a:t>
                      </a: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 (via </a:t>
                      </a: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BatchWriteItem</a:t>
                      </a: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)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N/A (4 Mb w/ Data API)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Response Size Limit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 Mb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N/A (1 Mb w/ Data API)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Item Size Limit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400 Kb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N/A (64 Kb returned w/Data API)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Request Concurrency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40K RRUs + 40K WRUs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Dictated by ACUs / DB instance size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Other Notes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↳ DynamoDB Streams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↳ TTL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↳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Point-in-time</a:t>
                      </a: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 Recovery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↳ Backtrack (Point-in-time recovery)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752825" y="922600"/>
            <a:ext cx="62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Read-Heavy Scenario</a:t>
            </a:r>
            <a:endParaRPr sz="1400"/>
          </a:p>
        </p:txBody>
      </p:sp>
      <p:graphicFrame>
        <p:nvGraphicFramePr>
          <p:cNvPr id="256" name="Google Shape;256;p38"/>
          <p:cNvGraphicFramePr/>
          <p:nvPr/>
        </p:nvGraphicFramePr>
        <p:xfrm>
          <a:off x="952500" y="181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{2971417C-A730-450D-AA30-AB4B1CB7C8AB}</a:tableStyleId>
              </a:tblPr>
              <a:tblGrid>
                <a:gridCol w="1763275"/>
                <a:gridCol w="1106200"/>
                <a:gridCol w="2123800"/>
                <a:gridCol w="2245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DynamoDB 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Aurora Serverless v2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RDS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Price of Requests 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$0.25</a:t>
                      </a: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 per/m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62D3D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$0.02</a:t>
                      </a:r>
                      <a:r>
                        <a:rPr lang="en" sz="1200">
                          <a:solidFill>
                            <a:srgbClr val="262D3D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per/m </a:t>
                      </a:r>
                      <a:r>
                        <a:rPr lang="en" sz="1200">
                          <a:solidFill>
                            <a:srgbClr val="262D3D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(estimated I/O cost)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N/A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First 10 TB of Data Out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$0.09</a:t>
                      </a: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 per GB, </a:t>
                      </a: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$0</a:t>
                      </a: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 within region.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$0.09</a:t>
                      </a: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 per/GB (internet) </a:t>
                      </a: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$0.02</a:t>
                      </a: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 per/GB to other AWS regions/AZ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$0.09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per/GB (internet)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$0.02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per/GB to other AWS regions/AZ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57" name="Google Shape;257;p38"/>
          <p:cNvSpPr txBox="1"/>
          <p:nvPr>
            <p:ph type="title"/>
          </p:nvPr>
        </p:nvSpPr>
        <p:spPr>
          <a:xfrm>
            <a:off x="752825" y="1328675"/>
            <a:ext cx="62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All Items/Rows are 4 Kb | 500 TPS (All Reads) | 100,000 Items/Rows (400Gb)</a:t>
            </a:r>
            <a:endParaRPr sz="1400"/>
          </a:p>
        </p:txBody>
      </p:sp>
      <p:pic>
        <p:nvPicPr>
          <p:cNvPr id="258" name="Google Shape;2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825" y="4073925"/>
            <a:ext cx="483325" cy="3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2825" y="1626475"/>
            <a:ext cx="442206" cy="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>
            <p:ph type="title"/>
          </p:nvPr>
        </p:nvSpPr>
        <p:spPr>
          <a:xfrm>
            <a:off x="752825" y="922600"/>
            <a:ext cx="62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Read-Heavy Scenario</a:t>
            </a:r>
            <a:endParaRPr sz="1400"/>
          </a:p>
        </p:txBody>
      </p:sp>
      <p:graphicFrame>
        <p:nvGraphicFramePr>
          <p:cNvPr id="265" name="Google Shape;265;p39"/>
          <p:cNvGraphicFramePr/>
          <p:nvPr/>
        </p:nvGraphicFramePr>
        <p:xfrm>
          <a:off x="952500" y="181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{2971417C-A730-450D-AA30-AB4B1CB7C8AB}</a:tableStyleId>
              </a:tblPr>
              <a:tblGrid>
                <a:gridCol w="1763275"/>
                <a:gridCol w="1106200"/>
                <a:gridCol w="2568175"/>
                <a:gridCol w="1801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DynamoDB 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Aurora Serverless v2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RDS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Requests (1.3 B)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$325 /month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$26 /month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N/A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Compute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N/A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$432</a:t>
                      </a: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 /month (assuming 5x ACU)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$485 (assuming 2x m7g.xlarge)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Storage (400 Gb)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$100 /month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$40 /month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$46 /month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 Out (5.18 Tb)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$0 (Assuming same region)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$0 (Assuming same AZ)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$0 (Assuming same AZ)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Total</a:t>
                      </a:r>
                      <a:endParaRPr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$425 /month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$458 /month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$531 /month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66" name="Google Shape;266;p39"/>
          <p:cNvSpPr txBox="1"/>
          <p:nvPr>
            <p:ph type="title"/>
          </p:nvPr>
        </p:nvSpPr>
        <p:spPr>
          <a:xfrm>
            <a:off x="752825" y="1328675"/>
            <a:ext cx="62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All Items/Rows are 4 Kb | 500 TPS (All Reads) | 100,000 Items/Rows (400Gb)</a:t>
            </a:r>
            <a:endParaRPr sz="1400"/>
          </a:p>
        </p:txBody>
      </p:sp>
      <p:pic>
        <p:nvPicPr>
          <p:cNvPr id="267" name="Google Shape;2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850" y="3885600"/>
            <a:ext cx="483325" cy="3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2825" y="1626475"/>
            <a:ext cx="442206" cy="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type="title"/>
          </p:nvPr>
        </p:nvSpPr>
        <p:spPr>
          <a:xfrm>
            <a:off x="752825" y="922600"/>
            <a:ext cx="62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Write</a:t>
            </a:r>
            <a:r>
              <a:rPr lang="en" sz="2000"/>
              <a:t>-Heavy Scenario</a:t>
            </a:r>
            <a:endParaRPr sz="1400"/>
          </a:p>
        </p:txBody>
      </p:sp>
      <p:graphicFrame>
        <p:nvGraphicFramePr>
          <p:cNvPr id="274" name="Google Shape;274;p40"/>
          <p:cNvGraphicFramePr/>
          <p:nvPr/>
        </p:nvGraphicFramePr>
        <p:xfrm>
          <a:off x="952500" y="181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{2971417C-A730-450D-AA30-AB4B1CB7C8AB}</a:tableStyleId>
              </a:tblPr>
              <a:tblGrid>
                <a:gridCol w="1763275"/>
                <a:gridCol w="1106200"/>
                <a:gridCol w="2094200"/>
                <a:gridCol w="2275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DynamoDB 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Aurora Serverless v2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RDS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Price of Requests (up to 1 B)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>
                          <a:latin typeface="Lato"/>
                          <a:ea typeface="Lato"/>
                          <a:cs typeface="Lato"/>
                          <a:sym typeface="Lato"/>
                        </a:rPr>
                        <a:t>$0.25</a:t>
                      </a: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 $5</a:t>
                      </a: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 per/m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>
                          <a:solidFill>
                            <a:srgbClr val="262D3D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$0.02</a:t>
                      </a:r>
                      <a:r>
                        <a:rPr b="1" lang="en" sz="1200">
                          <a:solidFill>
                            <a:srgbClr val="262D3D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$0.20</a:t>
                      </a:r>
                      <a:r>
                        <a:rPr lang="en" sz="1200">
                          <a:solidFill>
                            <a:srgbClr val="262D3D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per/m (I/O cost)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N/A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First 10 TB of Data Out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$0.09</a:t>
                      </a: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 per GB, </a:t>
                      </a: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$0</a:t>
                      </a: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 within region.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$0.09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per/GB (internet)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$0.02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per/GB to other AWS regions/AZ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$0.09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per/GB (internet)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$0.02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per/GB to other AWS regions/AZ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75" name="Google Shape;275;p40"/>
          <p:cNvSpPr txBox="1"/>
          <p:nvPr>
            <p:ph type="title"/>
          </p:nvPr>
        </p:nvSpPr>
        <p:spPr>
          <a:xfrm>
            <a:off x="752825" y="1328675"/>
            <a:ext cx="666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All Items/Rows are 4 Kb | </a:t>
            </a:r>
            <a:r>
              <a:rPr b="0" lang="en" sz="1400">
                <a:latin typeface="Lato Black"/>
                <a:ea typeface="Lato Black"/>
                <a:cs typeface="Lato Black"/>
                <a:sym typeface="Lato Black"/>
              </a:rPr>
              <a:t>50</a:t>
            </a:r>
            <a:r>
              <a:rPr lang="en" sz="1400"/>
              <a:t> TPS (All </a:t>
            </a:r>
            <a:r>
              <a:rPr b="0" lang="en" sz="1400">
                <a:latin typeface="Lato Black"/>
                <a:ea typeface="Lato Black"/>
                <a:cs typeface="Lato Black"/>
                <a:sym typeface="Lato Black"/>
              </a:rPr>
              <a:t>Writes</a:t>
            </a:r>
            <a:r>
              <a:rPr lang="en" sz="1400"/>
              <a:t>) | 100,000 Items/Rows (400Gb)</a:t>
            </a:r>
            <a:endParaRPr sz="1400"/>
          </a:p>
        </p:txBody>
      </p:sp>
      <p:pic>
        <p:nvPicPr>
          <p:cNvPr id="276" name="Google Shape;2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0" y="3950100"/>
            <a:ext cx="483325" cy="3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2825" y="1626475"/>
            <a:ext cx="442206" cy="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41"/>
          <p:cNvGraphicFramePr/>
          <p:nvPr/>
        </p:nvGraphicFramePr>
        <p:xfrm>
          <a:off x="952500" y="181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{2971417C-A730-450D-AA30-AB4B1CB7C8AB}</a:tableStyleId>
              </a:tblPr>
              <a:tblGrid>
                <a:gridCol w="1763275"/>
                <a:gridCol w="1106200"/>
                <a:gridCol w="2568175"/>
                <a:gridCol w="1801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DynamoDB 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Aurora Serverless v2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RDS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64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Requests (130M)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>
                          <a:latin typeface="Lato"/>
                          <a:ea typeface="Lato"/>
                          <a:cs typeface="Lato"/>
                          <a:sym typeface="Lato"/>
                        </a:rPr>
                        <a:t>$325</a:t>
                      </a: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$650</a:t>
                      </a: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 /month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$26</a:t>
                      </a: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 /month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N/A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Compute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N/A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 strike="sng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$</a:t>
                      </a:r>
                      <a:r>
                        <a:rPr lang="en" sz="1200" strike="sng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432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$260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/month (assuming 3x ACU)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$485</a:t>
                      </a: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 (assuming 2x m7g.xlarge)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Storage (400 Gb)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$100</a:t>
                      </a: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 /month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$40</a:t>
                      </a: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 /month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$46</a:t>
                      </a: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 /month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 Out (5.18 Tb)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$0</a:t>
                      </a: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 (Assuming same region)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$0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(Assuming same AZ)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$0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(Assuming same AZ)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Total</a:t>
                      </a:r>
                      <a:endParaRPr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$750 /month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$326 /month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$531 /month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83" name="Google Shape;283;p41"/>
          <p:cNvSpPr txBox="1"/>
          <p:nvPr>
            <p:ph type="title"/>
          </p:nvPr>
        </p:nvSpPr>
        <p:spPr>
          <a:xfrm>
            <a:off x="752825" y="922600"/>
            <a:ext cx="62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Write-Heavy Scenario</a:t>
            </a:r>
            <a:endParaRPr sz="1400"/>
          </a:p>
        </p:txBody>
      </p:sp>
      <p:sp>
        <p:nvSpPr>
          <p:cNvPr id="284" name="Google Shape;284;p41"/>
          <p:cNvSpPr txBox="1"/>
          <p:nvPr>
            <p:ph type="title"/>
          </p:nvPr>
        </p:nvSpPr>
        <p:spPr>
          <a:xfrm>
            <a:off x="752825" y="1328675"/>
            <a:ext cx="666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All Items/Rows are 4 Kb | </a:t>
            </a:r>
            <a:r>
              <a:rPr b="0" lang="en" sz="1400">
                <a:latin typeface="Lato Black"/>
                <a:ea typeface="Lato Black"/>
                <a:cs typeface="Lato Black"/>
                <a:sym typeface="Lato Black"/>
              </a:rPr>
              <a:t>50</a:t>
            </a:r>
            <a:r>
              <a:rPr lang="en" sz="1400"/>
              <a:t> TPS (All </a:t>
            </a:r>
            <a:r>
              <a:rPr b="0" lang="en" sz="1400">
                <a:latin typeface="Lato Black"/>
                <a:ea typeface="Lato Black"/>
                <a:cs typeface="Lato Black"/>
                <a:sym typeface="Lato Black"/>
              </a:rPr>
              <a:t>Writes</a:t>
            </a:r>
            <a:r>
              <a:rPr lang="en" sz="1400"/>
              <a:t>) | 100,000 Items/Rows (400Gb)</a:t>
            </a:r>
            <a:endParaRPr sz="1400"/>
          </a:p>
        </p:txBody>
      </p:sp>
      <p:pic>
        <p:nvPicPr>
          <p:cNvPr id="285" name="Google Shape;2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75" y="4204750"/>
            <a:ext cx="483325" cy="3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2825" y="1626475"/>
            <a:ext cx="442206" cy="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 txBox="1"/>
          <p:nvPr>
            <p:ph type="title"/>
          </p:nvPr>
        </p:nvSpPr>
        <p:spPr>
          <a:xfrm>
            <a:off x="752825" y="922600"/>
            <a:ext cx="62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Combined</a:t>
            </a:r>
            <a:r>
              <a:rPr lang="en" sz="2000"/>
              <a:t> Scenario</a:t>
            </a:r>
            <a:endParaRPr sz="1400"/>
          </a:p>
        </p:txBody>
      </p:sp>
      <p:graphicFrame>
        <p:nvGraphicFramePr>
          <p:cNvPr id="292" name="Google Shape;292;p42"/>
          <p:cNvGraphicFramePr/>
          <p:nvPr/>
        </p:nvGraphicFramePr>
        <p:xfrm>
          <a:off x="952500" y="181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{2971417C-A730-450D-AA30-AB4B1CB7C8AB}</a:tableStyleId>
              </a:tblPr>
              <a:tblGrid>
                <a:gridCol w="1763275"/>
                <a:gridCol w="1410050"/>
                <a:gridCol w="2264325"/>
                <a:gridCol w="1801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DynamoDB 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Aurora Serverless v2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RDS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Reads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$325 /month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$458 /month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N/A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Writes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$650 /month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$286 /month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N/A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Both</a:t>
                      </a:r>
                      <a:endParaRPr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$100 /month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$40 /month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$531 /month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Total</a:t>
                      </a:r>
                      <a:endParaRPr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2A6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$1075 /month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$784 /month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$531 /month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93" name="Google Shape;293;p42"/>
          <p:cNvSpPr txBox="1"/>
          <p:nvPr>
            <p:ph type="title"/>
          </p:nvPr>
        </p:nvSpPr>
        <p:spPr>
          <a:xfrm>
            <a:off x="752825" y="1328675"/>
            <a:ext cx="743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All Items/Rows are 4 Kb | 500 TPS (Reads) + 50 TPS (Writes) | 100,000 Items/Rows (400Gb)</a:t>
            </a:r>
            <a:endParaRPr sz="1400"/>
          </a:p>
        </p:txBody>
      </p:sp>
      <p:pic>
        <p:nvPicPr>
          <p:cNvPr id="294" name="Google Shape;2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00" y="3657975"/>
            <a:ext cx="483325" cy="3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3450" y="1561375"/>
            <a:ext cx="442206" cy="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1609600" y="1949775"/>
            <a:ext cx="5924700" cy="12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The Developer Experience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/>
          <p:nvPr>
            <p:ph type="title"/>
          </p:nvPr>
        </p:nvSpPr>
        <p:spPr>
          <a:xfrm>
            <a:off x="3229025" y="1286253"/>
            <a:ext cx="560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ORMs</a:t>
            </a:r>
            <a:endParaRPr/>
          </a:p>
        </p:txBody>
      </p:sp>
      <p:sp>
        <p:nvSpPr>
          <p:cNvPr id="306" name="Google Shape;306;p44"/>
          <p:cNvSpPr txBox="1"/>
          <p:nvPr/>
        </p:nvSpPr>
        <p:spPr>
          <a:xfrm>
            <a:off x="3229025" y="2128053"/>
            <a:ext cx="5081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Keeps your code simple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+ Manages table schema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- JS is loosely typed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- DB migrations require centralization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- Bloat your Lambda package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7" name="Google Shape;307;p44"/>
          <p:cNvPicPr preferRelativeResize="0"/>
          <p:nvPr/>
        </p:nvPicPr>
        <p:blipFill rotWithShape="1">
          <a:blip r:embed="rId3">
            <a:alphaModFix/>
          </a:blip>
          <a:srcRect b="544" l="0" r="0" t="544"/>
          <a:stretch/>
        </p:blipFill>
        <p:spPr>
          <a:xfrm>
            <a:off x="465850" y="1464525"/>
            <a:ext cx="2403300" cy="2376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8" name="Google Shape;30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0925" y="1546350"/>
            <a:ext cx="668100" cy="4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275" y="3376550"/>
            <a:ext cx="442206" cy="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type="title"/>
          </p:nvPr>
        </p:nvSpPr>
        <p:spPr>
          <a:xfrm>
            <a:off x="3229025" y="1286253"/>
            <a:ext cx="560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API</a:t>
            </a:r>
            <a:endParaRPr/>
          </a:p>
        </p:txBody>
      </p:sp>
      <p:sp>
        <p:nvSpPr>
          <p:cNvPr id="315" name="Google Shape;315;p45"/>
          <p:cNvSpPr txBox="1"/>
          <p:nvPr/>
        </p:nvSpPr>
        <p:spPr>
          <a:xfrm>
            <a:off x="3229025" y="2128053"/>
            <a:ext cx="508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Have your cake and eat it.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6" name="Google Shape;316;p45"/>
          <p:cNvPicPr preferRelativeResize="0"/>
          <p:nvPr/>
        </p:nvPicPr>
        <p:blipFill rotWithShape="1">
          <a:blip r:embed="rId3">
            <a:alphaModFix/>
          </a:blip>
          <a:srcRect b="543" l="0" r="0" t="553"/>
          <a:stretch/>
        </p:blipFill>
        <p:spPr>
          <a:xfrm>
            <a:off x="465850" y="1464525"/>
            <a:ext cx="2403300" cy="237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7" name="Google Shape;317;p45"/>
          <p:cNvSpPr txBox="1"/>
          <p:nvPr/>
        </p:nvSpPr>
        <p:spPr>
          <a:xfrm>
            <a:off x="3229025" y="2128053"/>
            <a:ext cx="508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Have your (cup)cake and eat it.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8" name="Google Shape;318;p45"/>
          <p:cNvPicPr preferRelativeResize="0"/>
          <p:nvPr/>
        </p:nvPicPr>
        <p:blipFill rotWithShape="1">
          <a:blip r:embed="rId4">
            <a:alphaModFix/>
          </a:blip>
          <a:srcRect b="543" l="0" r="0" t="553"/>
          <a:stretch/>
        </p:blipFill>
        <p:spPr>
          <a:xfrm>
            <a:off x="465850" y="1464525"/>
            <a:ext cx="2403300" cy="2376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9" name="Google Shape;319;p45"/>
          <p:cNvPicPr preferRelativeResize="0"/>
          <p:nvPr/>
        </p:nvPicPr>
        <p:blipFill rotWithShape="1">
          <a:blip r:embed="rId5">
            <a:alphaModFix/>
          </a:blip>
          <a:srcRect b="31977" l="0" r="0" t="0"/>
          <a:stretch/>
        </p:blipFill>
        <p:spPr>
          <a:xfrm>
            <a:off x="5961900" y="2571751"/>
            <a:ext cx="2962501" cy="18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5"/>
          <p:cNvSpPr txBox="1"/>
          <p:nvPr/>
        </p:nvSpPr>
        <p:spPr>
          <a:xfrm>
            <a:off x="7038325" y="1854100"/>
            <a:ext cx="217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Replace with Aurora Serverless v2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1" name="Google Shape;321;p45"/>
          <p:cNvCxnSpPr/>
          <p:nvPr/>
        </p:nvCxnSpPr>
        <p:spPr>
          <a:xfrm flipH="1" rot="-5400000">
            <a:off x="8001675" y="2185000"/>
            <a:ext cx="385500" cy="305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322" name="Google Shape;32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1825" y="3223350"/>
            <a:ext cx="668100" cy="46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 attachment in Xata Database: How to build an Online Library. - DEV  Community" id="323" name="Google Shape;323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0650" y="2144951"/>
            <a:ext cx="2641776" cy="11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0450" y="3976676"/>
            <a:ext cx="2915975" cy="5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74625" y="3173606"/>
            <a:ext cx="2495537" cy="707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type="title"/>
          </p:nvPr>
        </p:nvSpPr>
        <p:spPr>
          <a:xfrm>
            <a:off x="3229025" y="1286253"/>
            <a:ext cx="560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Samuel Lock</a:t>
            </a:r>
            <a:endParaRPr/>
          </a:p>
        </p:txBody>
      </p:sp>
      <p:sp>
        <p:nvSpPr>
          <p:cNvPr id="126" name="Google Shape;126;p28"/>
          <p:cNvSpPr txBox="1"/>
          <p:nvPr/>
        </p:nvSpPr>
        <p:spPr>
          <a:xfrm>
            <a:off x="3229025" y="2128053"/>
            <a:ext cx="5081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↳ 2019 : 	Bootstrapped Founder w/Serverless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↳ 2020 : 	Startup AWS DevOps Engineer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↳ 2023 :	Serverless Developer @ Serverless Guru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		AWS SME @ Toptal Freelancing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↳ 2024 : 	Solution Architect @ Serverless Guru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Amazon Authorized Instructor (AAI) @ AWS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7" name="Google Shape;127;p28"/>
          <p:cNvPicPr preferRelativeResize="0"/>
          <p:nvPr/>
        </p:nvPicPr>
        <p:blipFill rotWithShape="1">
          <a:blip r:embed="rId3">
            <a:alphaModFix/>
          </a:blip>
          <a:srcRect b="544" l="0" r="0" t="544"/>
          <a:stretch/>
        </p:blipFill>
        <p:spPr>
          <a:xfrm>
            <a:off x="465850" y="1464525"/>
            <a:ext cx="2403174" cy="237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0925" y="1546350"/>
            <a:ext cx="668100" cy="4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275" y="3376550"/>
            <a:ext cx="442206" cy="46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8"/>
          <p:cNvSpPr txBox="1"/>
          <p:nvPr/>
        </p:nvSpPr>
        <p:spPr>
          <a:xfrm>
            <a:off x="6567900" y="1802350"/>
            <a:ext cx="25761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Moved to Costa Rica (&amp; discovered surfing)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28"/>
          <p:cNvSpPr/>
          <p:nvPr/>
        </p:nvSpPr>
        <p:spPr>
          <a:xfrm>
            <a:off x="7164211" y="2128059"/>
            <a:ext cx="1146510" cy="520798"/>
          </a:xfrm>
          <a:custGeom>
            <a:rect b="b" l="l" r="r" t="t"/>
            <a:pathLst>
              <a:path extrusionOk="0" h="20834" w="45865">
                <a:moveTo>
                  <a:pt x="45141" y="0"/>
                </a:moveTo>
                <a:cubicBezTo>
                  <a:pt x="44514" y="2411"/>
                  <a:pt x="48903" y="10996"/>
                  <a:pt x="41379" y="14468"/>
                </a:cubicBezTo>
                <a:cubicBezTo>
                  <a:pt x="33856" y="17940"/>
                  <a:pt x="6897" y="19773"/>
                  <a:pt x="0" y="20834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32" name="Google Shape;132;p28"/>
          <p:cNvSpPr txBox="1"/>
          <p:nvPr/>
        </p:nvSpPr>
        <p:spPr>
          <a:xfrm>
            <a:off x="1793950" y="4304325"/>
            <a:ext cx="25761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Moved back to UK (&amp; still can’t surf)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28"/>
          <p:cNvSpPr/>
          <p:nvPr/>
        </p:nvSpPr>
        <p:spPr>
          <a:xfrm>
            <a:off x="2782408" y="3530275"/>
            <a:ext cx="682750" cy="774050"/>
          </a:xfrm>
          <a:custGeom>
            <a:rect b="b" l="l" r="r" t="t"/>
            <a:pathLst>
              <a:path extrusionOk="0" h="30962" w="27310">
                <a:moveTo>
                  <a:pt x="1557" y="30962"/>
                </a:moveTo>
                <a:cubicBezTo>
                  <a:pt x="1654" y="26814"/>
                  <a:pt x="-2156" y="11236"/>
                  <a:pt x="2136" y="6076"/>
                </a:cubicBezTo>
                <a:cubicBezTo>
                  <a:pt x="6428" y="916"/>
                  <a:pt x="23115" y="1013"/>
                  <a:pt x="27311" y="0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"/>
          <p:cNvSpPr txBox="1"/>
          <p:nvPr>
            <p:ph type="title"/>
          </p:nvPr>
        </p:nvSpPr>
        <p:spPr>
          <a:xfrm>
            <a:off x="111075" y="1286250"/>
            <a:ext cx="5915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Ephemeral Environments</a:t>
            </a:r>
            <a:endParaRPr sz="3620"/>
          </a:p>
        </p:txBody>
      </p:sp>
      <p:sp>
        <p:nvSpPr>
          <p:cNvPr id="331" name="Google Shape;331;p46"/>
          <p:cNvSpPr txBox="1"/>
          <p:nvPr/>
        </p:nvSpPr>
        <p:spPr>
          <a:xfrm>
            <a:off x="111075" y="2128053"/>
            <a:ext cx="5081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↳ Data API to create tables and seed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↳ 3rd parties offer branching: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2" name="Google Shape;332;p46"/>
          <p:cNvPicPr preferRelativeResize="0"/>
          <p:nvPr/>
        </p:nvPicPr>
        <p:blipFill rotWithShape="1">
          <a:blip r:embed="rId3">
            <a:alphaModFix/>
          </a:blip>
          <a:srcRect b="28120" l="14501" r="15001" t="542"/>
          <a:stretch/>
        </p:blipFill>
        <p:spPr>
          <a:xfrm>
            <a:off x="6221688" y="1460100"/>
            <a:ext cx="2280300" cy="2307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3" name="Google Shape;33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925" y="1474650"/>
            <a:ext cx="668100" cy="4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3000" y="3302538"/>
            <a:ext cx="442206" cy="46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 attachment in Xata Database: How to build an Online Library. - DEV  Community" id="335" name="Google Shape;33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0175" y="2441225"/>
            <a:ext cx="1522351" cy="6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36825" y="3008049"/>
            <a:ext cx="1405700" cy="3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7"/>
          <p:cNvSpPr txBox="1"/>
          <p:nvPr>
            <p:ph type="ctrTitle"/>
          </p:nvPr>
        </p:nvSpPr>
        <p:spPr>
          <a:xfrm>
            <a:off x="495100" y="2167975"/>
            <a:ext cx="5932800" cy="25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That’s it folks!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you! </a:t>
            </a:r>
            <a:endParaRPr sz="2500"/>
          </a:p>
        </p:txBody>
      </p:sp>
      <p:pic>
        <p:nvPicPr>
          <p:cNvPr id="342" name="Google Shape;34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450" y="-161825"/>
            <a:ext cx="6461676" cy="468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8"/>
          <p:cNvPicPr preferRelativeResize="0"/>
          <p:nvPr/>
        </p:nvPicPr>
        <p:blipFill rotWithShape="1">
          <a:blip r:embed="rId3">
            <a:alphaModFix/>
          </a:blip>
          <a:srcRect b="10342" l="12230" r="12223" t="10342"/>
          <a:stretch/>
        </p:blipFill>
        <p:spPr>
          <a:xfrm>
            <a:off x="2752600" y="652875"/>
            <a:ext cx="3638801" cy="3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8"/>
          <p:cNvSpPr txBox="1"/>
          <p:nvPr/>
        </p:nvSpPr>
        <p:spPr>
          <a:xfrm>
            <a:off x="3184925" y="1875200"/>
            <a:ext cx="2364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Time for</a:t>
            </a:r>
            <a:endParaRPr sz="3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Q&amp;A.</a:t>
            </a:r>
            <a:endParaRPr sz="3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49" name="Google Shape;34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828" y="1702675"/>
            <a:ext cx="2460773" cy="3058048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8"/>
          <p:cNvSpPr txBox="1"/>
          <p:nvPr/>
        </p:nvSpPr>
        <p:spPr>
          <a:xfrm>
            <a:off x="0" y="4712400"/>
            <a:ext cx="462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A64F3"/>
                </a:solidFill>
                <a:latin typeface="Lato"/>
                <a:ea typeface="Lato"/>
                <a:cs typeface="Lato"/>
                <a:sym typeface="Lato"/>
              </a:rPr>
              <a:t>https://www.linkedin.com/in/serverless-sam</a:t>
            </a:r>
            <a:endParaRPr sz="1600">
              <a:solidFill>
                <a:srgbClr val="2A64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48"/>
          <p:cNvSpPr txBox="1"/>
          <p:nvPr/>
        </p:nvSpPr>
        <p:spPr>
          <a:xfrm>
            <a:off x="6098400" y="4760725"/>
            <a:ext cx="30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A64F3"/>
                </a:solidFill>
                <a:latin typeface="Lato"/>
                <a:ea typeface="Lato"/>
                <a:cs typeface="Lato"/>
                <a:sym typeface="Lato"/>
              </a:rPr>
              <a:t>https://www.serverlesssam.com</a:t>
            </a:r>
            <a:endParaRPr sz="1600">
              <a:solidFill>
                <a:srgbClr val="2A64F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2" name="Google Shape;352;p48"/>
          <p:cNvPicPr preferRelativeResize="0"/>
          <p:nvPr/>
        </p:nvPicPr>
        <p:blipFill rotWithShape="1">
          <a:blip r:embed="rId5">
            <a:alphaModFix/>
          </a:blip>
          <a:srcRect b="24656" l="23328" r="23772" t="23921"/>
          <a:stretch/>
        </p:blipFill>
        <p:spPr>
          <a:xfrm>
            <a:off x="7726100" y="3501975"/>
            <a:ext cx="1294901" cy="125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8"/>
          <p:cNvPicPr preferRelativeResize="0"/>
          <p:nvPr/>
        </p:nvPicPr>
        <p:blipFill rotWithShape="1">
          <a:blip r:embed="rId6">
            <a:alphaModFix/>
          </a:blip>
          <a:srcRect b="24065" l="24805" r="24363" t="24512"/>
          <a:stretch/>
        </p:blipFill>
        <p:spPr>
          <a:xfrm>
            <a:off x="101300" y="3501975"/>
            <a:ext cx="1244276" cy="125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9"/>
          <p:cNvPicPr preferRelativeResize="0"/>
          <p:nvPr/>
        </p:nvPicPr>
        <p:blipFill rotWithShape="1">
          <a:blip r:embed="rId3">
            <a:alphaModFix/>
          </a:blip>
          <a:srcRect b="0" l="2453" r="2453" t="0"/>
          <a:stretch/>
        </p:blipFill>
        <p:spPr>
          <a:xfrm>
            <a:off x="1423800" y="503663"/>
            <a:ext cx="3548450" cy="3796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9"/>
          <p:cNvSpPr txBox="1"/>
          <p:nvPr>
            <p:ph type="title"/>
          </p:nvPr>
        </p:nvSpPr>
        <p:spPr>
          <a:xfrm>
            <a:off x="270750" y="3406200"/>
            <a:ext cx="2593800" cy="15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Our plans for today</a:t>
            </a:r>
            <a:endParaRPr sz="3600"/>
          </a:p>
        </p:txBody>
      </p:sp>
      <p:sp>
        <p:nvSpPr>
          <p:cNvPr id="140" name="Google Shape;140;p29"/>
          <p:cNvSpPr txBox="1"/>
          <p:nvPr>
            <p:ph idx="1" type="body"/>
          </p:nvPr>
        </p:nvSpPr>
        <p:spPr>
          <a:xfrm>
            <a:off x="4572000" y="1423575"/>
            <a:ext cx="14178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5 minutes</a:t>
            </a:r>
            <a:endParaRPr sz="1400"/>
          </a:p>
        </p:txBody>
      </p:sp>
      <p:sp>
        <p:nvSpPr>
          <p:cNvPr id="141" name="Google Shape;141;p29"/>
          <p:cNvSpPr txBox="1"/>
          <p:nvPr>
            <p:ph idx="1" type="body"/>
          </p:nvPr>
        </p:nvSpPr>
        <p:spPr>
          <a:xfrm>
            <a:off x="5989800" y="1423575"/>
            <a:ext cx="27180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Why RDBMS don’t suit serverless</a:t>
            </a:r>
            <a:endParaRPr b="1" sz="1400"/>
          </a:p>
        </p:txBody>
      </p:sp>
      <p:cxnSp>
        <p:nvCxnSpPr>
          <p:cNvPr id="142" name="Google Shape;142;p29"/>
          <p:cNvCxnSpPr/>
          <p:nvPr/>
        </p:nvCxnSpPr>
        <p:spPr>
          <a:xfrm>
            <a:off x="4587075" y="1949775"/>
            <a:ext cx="382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9"/>
          <p:cNvSpPr txBox="1"/>
          <p:nvPr>
            <p:ph idx="1" type="body"/>
          </p:nvPr>
        </p:nvSpPr>
        <p:spPr>
          <a:xfrm>
            <a:off x="4572000" y="2048400"/>
            <a:ext cx="14178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10 minutes</a:t>
            </a:r>
            <a:endParaRPr sz="1400"/>
          </a:p>
        </p:txBody>
      </p:sp>
      <p:sp>
        <p:nvSpPr>
          <p:cNvPr id="144" name="Google Shape;144;p29"/>
          <p:cNvSpPr txBox="1"/>
          <p:nvPr>
            <p:ph idx="1" type="body"/>
          </p:nvPr>
        </p:nvSpPr>
        <p:spPr>
          <a:xfrm>
            <a:off x="5989800" y="2048402"/>
            <a:ext cx="27180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When RDBMS should be considered</a:t>
            </a:r>
            <a:endParaRPr b="1" sz="1400"/>
          </a:p>
        </p:txBody>
      </p:sp>
      <p:cxnSp>
        <p:nvCxnSpPr>
          <p:cNvPr id="145" name="Google Shape;145;p29"/>
          <p:cNvCxnSpPr/>
          <p:nvPr/>
        </p:nvCxnSpPr>
        <p:spPr>
          <a:xfrm>
            <a:off x="4587075" y="2532050"/>
            <a:ext cx="382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9"/>
          <p:cNvSpPr txBox="1"/>
          <p:nvPr>
            <p:ph idx="1" type="body"/>
          </p:nvPr>
        </p:nvSpPr>
        <p:spPr>
          <a:xfrm>
            <a:off x="4572000" y="2621888"/>
            <a:ext cx="14178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10 minutes</a:t>
            </a:r>
            <a:endParaRPr sz="1400"/>
          </a:p>
        </p:txBody>
      </p:sp>
      <p:sp>
        <p:nvSpPr>
          <p:cNvPr id="147" name="Google Shape;147;p29"/>
          <p:cNvSpPr txBox="1"/>
          <p:nvPr>
            <p:ph idx="1" type="body"/>
          </p:nvPr>
        </p:nvSpPr>
        <p:spPr>
          <a:xfrm>
            <a:off x="5989800" y="2621891"/>
            <a:ext cx="27180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50"/>
              <a:t>How to improve the RDBMS DX</a:t>
            </a:r>
            <a:endParaRPr b="1" sz="1250"/>
          </a:p>
        </p:txBody>
      </p:sp>
      <p:cxnSp>
        <p:nvCxnSpPr>
          <p:cNvPr id="148" name="Google Shape;148;p29"/>
          <p:cNvCxnSpPr/>
          <p:nvPr/>
        </p:nvCxnSpPr>
        <p:spPr>
          <a:xfrm>
            <a:off x="4587075" y="3114325"/>
            <a:ext cx="382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29"/>
          <p:cNvSpPr txBox="1"/>
          <p:nvPr>
            <p:ph idx="1" type="body"/>
          </p:nvPr>
        </p:nvSpPr>
        <p:spPr>
          <a:xfrm>
            <a:off x="5989800" y="3204174"/>
            <a:ext cx="27180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50"/>
              <a:t>Q&amp;A</a:t>
            </a:r>
            <a:r>
              <a:rPr b="1" lang="en" sz="1250"/>
              <a:t> </a:t>
            </a:r>
            <a:endParaRPr b="1" sz="1250"/>
          </a:p>
        </p:txBody>
      </p:sp>
      <p:pic>
        <p:nvPicPr>
          <p:cNvPr id="150" name="Google Shape;15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50979">
            <a:off x="5758750" y="1783462"/>
            <a:ext cx="279001" cy="1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4975" y="3249688"/>
            <a:ext cx="296300" cy="31156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9"/>
          <p:cNvSpPr txBox="1"/>
          <p:nvPr/>
        </p:nvSpPr>
        <p:spPr>
          <a:xfrm>
            <a:off x="4587075" y="683025"/>
            <a:ext cx="433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)elational (</a:t>
            </a: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)ata(</a:t>
            </a: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)ase (</a:t>
            </a: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)anagement (</a:t>
            </a: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)ystems - e.g MySQL, Postgres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3" name="Google Shape;153;p29"/>
          <p:cNvCxnSpPr/>
          <p:nvPr/>
        </p:nvCxnSpPr>
        <p:spPr>
          <a:xfrm rot="10800000">
            <a:off x="6597500" y="1056350"/>
            <a:ext cx="50700" cy="412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title"/>
          </p:nvPr>
        </p:nvSpPr>
        <p:spPr>
          <a:xfrm>
            <a:off x="1609600" y="1949775"/>
            <a:ext cx="5924700" cy="12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</a:t>
            </a:r>
            <a:r>
              <a:rPr lang="en"/>
              <a:t>Relational Databases Don’t Suit Serverless</a:t>
            </a:r>
            <a:endParaRPr/>
          </a:p>
        </p:txBody>
      </p:sp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475" y="3113175"/>
            <a:ext cx="1769481" cy="164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25" y="832175"/>
            <a:ext cx="2919399" cy="40942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 txBox="1"/>
          <p:nvPr>
            <p:ph type="title"/>
          </p:nvPr>
        </p:nvSpPr>
        <p:spPr>
          <a:xfrm>
            <a:off x="3229025" y="1286253"/>
            <a:ext cx="560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“Relational databases don’t scale”</a:t>
            </a:r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4375" y="367175"/>
            <a:ext cx="668100" cy="4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3250" y="2616975"/>
            <a:ext cx="442206" cy="46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/>
        </p:nvSpPr>
        <p:spPr>
          <a:xfrm>
            <a:off x="578700" y="1109175"/>
            <a:ext cx="3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</a:t>
            </a:r>
            <a:endParaRPr/>
          </a:p>
        </p:txBody>
      </p:sp>
      <p:sp>
        <p:nvSpPr>
          <p:cNvPr id="169" name="Google Shape;169;p31"/>
          <p:cNvSpPr txBox="1"/>
          <p:nvPr/>
        </p:nvSpPr>
        <p:spPr>
          <a:xfrm>
            <a:off x="1208563" y="1109175"/>
            <a:ext cx="3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</a:t>
            </a:r>
            <a:endParaRPr/>
          </a:p>
        </p:txBody>
      </p:sp>
      <p:sp>
        <p:nvSpPr>
          <p:cNvPr id="170" name="Google Shape;170;p31"/>
          <p:cNvSpPr txBox="1"/>
          <p:nvPr/>
        </p:nvSpPr>
        <p:spPr>
          <a:xfrm>
            <a:off x="1831188" y="1109175"/>
            <a:ext cx="3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</a:t>
            </a:r>
            <a:endParaRPr/>
          </a:p>
        </p:txBody>
      </p:sp>
      <p:sp>
        <p:nvSpPr>
          <p:cNvPr id="171" name="Google Shape;171;p31"/>
          <p:cNvSpPr txBox="1"/>
          <p:nvPr/>
        </p:nvSpPr>
        <p:spPr>
          <a:xfrm>
            <a:off x="2453825" y="1109175"/>
            <a:ext cx="3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</a:t>
            </a:r>
            <a:endParaRPr/>
          </a:p>
        </p:txBody>
      </p:sp>
      <p:sp>
        <p:nvSpPr>
          <p:cNvPr id="172" name="Google Shape;172;p31"/>
          <p:cNvSpPr txBox="1"/>
          <p:nvPr/>
        </p:nvSpPr>
        <p:spPr>
          <a:xfrm>
            <a:off x="522800" y="2658763"/>
            <a:ext cx="3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</a:t>
            </a:r>
            <a:endParaRPr/>
          </a:p>
        </p:txBody>
      </p:sp>
      <p:sp>
        <p:nvSpPr>
          <p:cNvPr id="173" name="Google Shape;173;p31"/>
          <p:cNvSpPr txBox="1"/>
          <p:nvPr/>
        </p:nvSpPr>
        <p:spPr>
          <a:xfrm>
            <a:off x="1138200" y="2658763"/>
            <a:ext cx="3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</a:t>
            </a:r>
            <a:endParaRPr/>
          </a:p>
        </p:txBody>
      </p:sp>
      <p:sp>
        <p:nvSpPr>
          <p:cNvPr id="174" name="Google Shape;174;p31"/>
          <p:cNvSpPr txBox="1"/>
          <p:nvPr/>
        </p:nvSpPr>
        <p:spPr>
          <a:xfrm>
            <a:off x="1831188" y="2658750"/>
            <a:ext cx="3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</a:t>
            </a:r>
            <a:endParaRPr/>
          </a:p>
        </p:txBody>
      </p:sp>
      <p:sp>
        <p:nvSpPr>
          <p:cNvPr id="175" name="Google Shape;175;p31"/>
          <p:cNvSpPr txBox="1"/>
          <p:nvPr/>
        </p:nvSpPr>
        <p:spPr>
          <a:xfrm>
            <a:off x="2453825" y="2658763"/>
            <a:ext cx="3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</a:t>
            </a:r>
            <a:endParaRPr/>
          </a:p>
        </p:txBody>
      </p:sp>
      <p:sp>
        <p:nvSpPr>
          <p:cNvPr id="176" name="Google Shape;176;p31"/>
          <p:cNvSpPr txBox="1"/>
          <p:nvPr/>
        </p:nvSpPr>
        <p:spPr>
          <a:xfrm>
            <a:off x="522800" y="4208350"/>
            <a:ext cx="3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</a:t>
            </a:r>
            <a:endParaRPr/>
          </a:p>
        </p:txBody>
      </p:sp>
      <p:sp>
        <p:nvSpPr>
          <p:cNvPr id="177" name="Google Shape;177;p31"/>
          <p:cNvSpPr txBox="1"/>
          <p:nvPr/>
        </p:nvSpPr>
        <p:spPr>
          <a:xfrm>
            <a:off x="1208575" y="4208350"/>
            <a:ext cx="3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</a:t>
            </a:r>
            <a:endParaRPr/>
          </a:p>
        </p:txBody>
      </p:sp>
      <p:sp>
        <p:nvSpPr>
          <p:cNvPr id="178" name="Google Shape;178;p31"/>
          <p:cNvSpPr txBox="1"/>
          <p:nvPr/>
        </p:nvSpPr>
        <p:spPr>
          <a:xfrm>
            <a:off x="1864025" y="4208350"/>
            <a:ext cx="3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</a:t>
            </a:r>
            <a:endParaRPr/>
          </a:p>
        </p:txBody>
      </p:sp>
      <p:sp>
        <p:nvSpPr>
          <p:cNvPr id="179" name="Google Shape;179;p31"/>
          <p:cNvSpPr txBox="1"/>
          <p:nvPr/>
        </p:nvSpPr>
        <p:spPr>
          <a:xfrm>
            <a:off x="2453825" y="4208350"/>
            <a:ext cx="3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⛔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67700" y="1286253"/>
            <a:ext cx="560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“Relational databases are slow”</a:t>
            </a:r>
            <a:endParaRPr/>
          </a:p>
        </p:txBody>
      </p:sp>
      <p:sp>
        <p:nvSpPr>
          <p:cNvPr id="185" name="Google Shape;185;p32"/>
          <p:cNvSpPr txBox="1"/>
          <p:nvPr>
            <p:ph type="title"/>
          </p:nvPr>
        </p:nvSpPr>
        <p:spPr>
          <a:xfrm>
            <a:off x="67700" y="2530525"/>
            <a:ext cx="3081300" cy="6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↳ AC</a:t>
            </a:r>
            <a:r>
              <a:rPr lang="en" sz="2000" u="sng"/>
              <a:t>I</a:t>
            </a:r>
            <a:r>
              <a:rPr lang="en" sz="2000"/>
              <a:t>D Compliance </a:t>
            </a:r>
            <a:endParaRPr sz="2000"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6775" y="1763575"/>
            <a:ext cx="442206" cy="4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888" y="2895125"/>
            <a:ext cx="2367975" cy="18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2"/>
          <p:cNvSpPr txBox="1"/>
          <p:nvPr>
            <p:ph type="title"/>
          </p:nvPr>
        </p:nvSpPr>
        <p:spPr>
          <a:xfrm>
            <a:off x="5073175" y="2374625"/>
            <a:ext cx="1529400" cy="6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DynamoDB</a:t>
            </a:r>
            <a:endParaRPr sz="2000"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375" y="3065775"/>
            <a:ext cx="1529401" cy="152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2"/>
          <p:cNvSpPr txBox="1"/>
          <p:nvPr/>
        </p:nvSpPr>
        <p:spPr>
          <a:xfrm>
            <a:off x="5671100" y="2968575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🍹</a:t>
            </a:r>
            <a:endParaRPr sz="10000"/>
          </a:p>
        </p:txBody>
      </p:sp>
      <p:sp>
        <p:nvSpPr>
          <p:cNvPr id="191" name="Google Shape;191;p32"/>
          <p:cNvSpPr txBox="1"/>
          <p:nvPr/>
        </p:nvSpPr>
        <p:spPr>
          <a:xfrm>
            <a:off x="4280025" y="2968575"/>
            <a:ext cx="1612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❌</a:t>
            </a:r>
            <a:endParaRPr sz="10000"/>
          </a:p>
        </p:txBody>
      </p:sp>
      <p:sp>
        <p:nvSpPr>
          <p:cNvPr id="192" name="Google Shape;192;p32"/>
          <p:cNvSpPr txBox="1"/>
          <p:nvPr/>
        </p:nvSpPr>
        <p:spPr>
          <a:xfrm>
            <a:off x="5698575" y="2895125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10000">
                <a:solidFill>
                  <a:srgbClr val="00FF00"/>
                </a:solidFill>
              </a:rPr>
              <a:t>✔</a:t>
            </a:r>
            <a:endParaRPr sz="10000">
              <a:solidFill>
                <a:srgbClr val="00FF00"/>
              </a:solidFill>
            </a:endParaRPr>
          </a:p>
        </p:txBody>
      </p:sp>
      <p:sp>
        <p:nvSpPr>
          <p:cNvPr id="193" name="Google Shape;193;p32"/>
          <p:cNvSpPr txBox="1"/>
          <p:nvPr>
            <p:ph type="title"/>
          </p:nvPr>
        </p:nvSpPr>
        <p:spPr>
          <a:xfrm>
            <a:off x="4545175" y="2344875"/>
            <a:ext cx="2585400" cy="6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Relational Databases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229025" y="1286253"/>
            <a:ext cx="560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“Relational databases require a VPC”</a:t>
            </a:r>
            <a:endParaRPr/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4450" y="1815450"/>
            <a:ext cx="668100" cy="4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675" y="893363"/>
            <a:ext cx="442206" cy="4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067903"/>
            <a:ext cx="2962506" cy="2710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0425" y="2493013"/>
            <a:ext cx="3060475" cy="228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67700" y="1286253"/>
            <a:ext cx="560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“Relational database pricing doesn’t scale to zero”</a:t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50" y="3020250"/>
            <a:ext cx="442206" cy="46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/>
          <p:nvPr/>
        </p:nvSpPr>
        <p:spPr>
          <a:xfrm>
            <a:off x="5447350" y="1743450"/>
            <a:ext cx="3009300" cy="256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0" name="Google Shape;210;p34"/>
          <p:cNvCxnSpPr/>
          <p:nvPr/>
        </p:nvCxnSpPr>
        <p:spPr>
          <a:xfrm flipH="1" rot="10800000">
            <a:off x="5772875" y="2112325"/>
            <a:ext cx="2343900" cy="1830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34"/>
          <p:cNvCxnSpPr/>
          <p:nvPr/>
        </p:nvCxnSpPr>
        <p:spPr>
          <a:xfrm>
            <a:off x="5758400" y="1938750"/>
            <a:ext cx="14700" cy="2004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34"/>
          <p:cNvCxnSpPr/>
          <p:nvPr/>
        </p:nvCxnSpPr>
        <p:spPr>
          <a:xfrm rot="10800000">
            <a:off x="5758400" y="3942750"/>
            <a:ext cx="2474100" cy="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34"/>
          <p:cNvCxnSpPr/>
          <p:nvPr/>
        </p:nvCxnSpPr>
        <p:spPr>
          <a:xfrm flipH="1" rot="10800000">
            <a:off x="5773100" y="3788325"/>
            <a:ext cx="327300" cy="43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34"/>
          <p:cNvCxnSpPr/>
          <p:nvPr/>
        </p:nvCxnSpPr>
        <p:spPr>
          <a:xfrm flipH="1" rot="10800000">
            <a:off x="6100400" y="3526275"/>
            <a:ext cx="327300" cy="43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34"/>
          <p:cNvCxnSpPr/>
          <p:nvPr/>
        </p:nvCxnSpPr>
        <p:spPr>
          <a:xfrm flipH="1" rot="10800000">
            <a:off x="6427700" y="3293300"/>
            <a:ext cx="327300" cy="43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4"/>
          <p:cNvCxnSpPr/>
          <p:nvPr/>
        </p:nvCxnSpPr>
        <p:spPr>
          <a:xfrm flipH="1" rot="10800000">
            <a:off x="6755000" y="3020250"/>
            <a:ext cx="327300" cy="43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34"/>
          <p:cNvCxnSpPr/>
          <p:nvPr/>
        </p:nvCxnSpPr>
        <p:spPr>
          <a:xfrm flipH="1" rot="10800000">
            <a:off x="7082300" y="2783775"/>
            <a:ext cx="327300" cy="43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34"/>
          <p:cNvCxnSpPr/>
          <p:nvPr/>
        </p:nvCxnSpPr>
        <p:spPr>
          <a:xfrm flipH="1" rot="10800000">
            <a:off x="7409600" y="2528250"/>
            <a:ext cx="327300" cy="43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34"/>
          <p:cNvCxnSpPr/>
          <p:nvPr/>
        </p:nvCxnSpPr>
        <p:spPr>
          <a:xfrm flipH="1" rot="10800000">
            <a:off x="7736900" y="2266950"/>
            <a:ext cx="327300" cy="43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34"/>
          <p:cNvCxnSpPr/>
          <p:nvPr/>
        </p:nvCxnSpPr>
        <p:spPr>
          <a:xfrm flipH="1" rot="10800000">
            <a:off x="6088850" y="3557525"/>
            <a:ext cx="30900" cy="235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34"/>
          <p:cNvCxnSpPr/>
          <p:nvPr/>
        </p:nvCxnSpPr>
        <p:spPr>
          <a:xfrm flipH="1" rot="10800000">
            <a:off x="6408650" y="3329000"/>
            <a:ext cx="35100" cy="200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34"/>
          <p:cNvCxnSpPr/>
          <p:nvPr/>
        </p:nvCxnSpPr>
        <p:spPr>
          <a:xfrm flipH="1" rot="10800000">
            <a:off x="6741300" y="3063750"/>
            <a:ext cx="30900" cy="235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34"/>
          <p:cNvCxnSpPr/>
          <p:nvPr/>
        </p:nvCxnSpPr>
        <p:spPr>
          <a:xfrm flipH="1" rot="10800000">
            <a:off x="7062800" y="2812325"/>
            <a:ext cx="28500" cy="219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34"/>
          <p:cNvCxnSpPr/>
          <p:nvPr/>
        </p:nvCxnSpPr>
        <p:spPr>
          <a:xfrm flipH="1" rot="10800000">
            <a:off x="7396175" y="2559975"/>
            <a:ext cx="30900" cy="223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34"/>
          <p:cNvCxnSpPr/>
          <p:nvPr/>
        </p:nvCxnSpPr>
        <p:spPr>
          <a:xfrm flipH="1" rot="10800000">
            <a:off x="7727150" y="2292450"/>
            <a:ext cx="30900" cy="235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4"/>
          <p:cNvSpPr txBox="1"/>
          <p:nvPr/>
        </p:nvSpPr>
        <p:spPr>
          <a:xfrm>
            <a:off x="6658100" y="3942625"/>
            <a:ext cx="8379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Usage →</a:t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34"/>
          <p:cNvSpPr txBox="1"/>
          <p:nvPr/>
        </p:nvSpPr>
        <p:spPr>
          <a:xfrm rot="-5400000">
            <a:off x="5100250" y="2849963"/>
            <a:ext cx="8379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Cost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→</a:t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34"/>
          <p:cNvSpPr txBox="1"/>
          <p:nvPr/>
        </p:nvSpPr>
        <p:spPr>
          <a:xfrm>
            <a:off x="5758400" y="1757325"/>
            <a:ext cx="2828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A64F3"/>
                </a:solidFill>
                <a:latin typeface="Lato"/>
                <a:ea typeface="Lato"/>
                <a:cs typeface="Lato"/>
                <a:sym typeface="Lato"/>
              </a:rPr>
              <a:t>Dynamo DB 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vs</a:t>
            </a:r>
            <a:r>
              <a:rPr lang="en" sz="1200">
                <a:solidFill>
                  <a:srgbClr val="2A64F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Aurora Serverless v2</a:t>
            </a:r>
            <a:endParaRPr sz="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1609600" y="1949775"/>
            <a:ext cx="5924700" cy="12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we here?</a:t>
            </a:r>
            <a:endParaRPr/>
          </a:p>
        </p:txBody>
      </p:sp>
      <p:sp>
        <p:nvSpPr>
          <p:cNvPr id="234" name="Google Shape;234;p35"/>
          <p:cNvSpPr txBox="1"/>
          <p:nvPr/>
        </p:nvSpPr>
        <p:spPr>
          <a:xfrm rot="-1284557">
            <a:off x="197688" y="1048711"/>
            <a:ext cx="3744374" cy="4616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“Relational databases don’t scale”</a:t>
            </a:r>
            <a:endParaRPr sz="1800"/>
          </a:p>
        </p:txBody>
      </p:sp>
      <p:sp>
        <p:nvSpPr>
          <p:cNvPr id="235" name="Google Shape;235;p35"/>
          <p:cNvSpPr txBox="1"/>
          <p:nvPr/>
        </p:nvSpPr>
        <p:spPr>
          <a:xfrm rot="1878303">
            <a:off x="4557506" y="3566425"/>
            <a:ext cx="3429021" cy="4617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“Relational databases are slow”</a:t>
            </a:r>
            <a:endParaRPr sz="1800"/>
          </a:p>
        </p:txBody>
      </p:sp>
      <p:sp>
        <p:nvSpPr>
          <p:cNvPr id="236" name="Google Shape;236;p35"/>
          <p:cNvSpPr txBox="1"/>
          <p:nvPr/>
        </p:nvSpPr>
        <p:spPr>
          <a:xfrm rot="766116">
            <a:off x="3694456" y="1403512"/>
            <a:ext cx="4058566" cy="461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“Relational databases require a VPC”</a:t>
            </a:r>
            <a:endParaRPr sz="1800"/>
          </a:p>
        </p:txBody>
      </p:sp>
      <p:sp>
        <p:nvSpPr>
          <p:cNvPr id="237" name="Google Shape;237;p35"/>
          <p:cNvSpPr txBox="1"/>
          <p:nvPr/>
        </p:nvSpPr>
        <p:spPr>
          <a:xfrm rot="650598">
            <a:off x="339940" y="4029368"/>
            <a:ext cx="5273659" cy="4618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“Relational database pricing doesn’t scale to zero”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erverless Guru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